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89" r:id="rId2"/>
    <p:sldId id="300" r:id="rId3"/>
    <p:sldId id="268" r:id="rId4"/>
    <p:sldId id="301" r:id="rId5"/>
    <p:sldId id="282" r:id="rId6"/>
    <p:sldId id="303" r:id="rId7"/>
    <p:sldId id="285" r:id="rId8"/>
    <p:sldId id="302" r:id="rId9"/>
    <p:sldId id="304" r:id="rId10"/>
    <p:sldId id="267" r:id="rId11"/>
  </p:sldIdLst>
  <p:sldSz cx="9144000" cy="6858000" type="screen4x3"/>
  <p:notesSz cx="6797675" cy="99822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99FF33"/>
    <a:srgbClr val="66FF33"/>
    <a:srgbClr val="FF99CC"/>
    <a:srgbClr val="66CCFF"/>
    <a:srgbClr val="6B6B6B"/>
    <a:srgbClr val="FF6600"/>
    <a:srgbClr val="B3FF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3932" autoAdjust="0"/>
  </p:normalViewPr>
  <p:slideViewPr>
    <p:cSldViewPr>
      <p:cViewPr>
        <p:scale>
          <a:sx n="100" d="100"/>
          <a:sy n="100" d="100"/>
        </p:scale>
        <p:origin x="-1104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List_aplikac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/>
              <a:t>Vývoj předepisování a výdejů na eRecept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předepsáno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6.85572519625812E-3"/>
                  <c:y val="-3.78801491918773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059536164687112E-2"/>
                  <c:y val="-3.9989059262329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5512196213165238E-2"/>
                  <c:y val="-3.36842105263157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2360715724546673E-2"/>
                  <c:y val="-2.3118110236220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List1!$B$1:$J$1</c:f>
              <c:strCache>
                <c:ptCount val="9"/>
                <c:pt idx="0">
                  <c:v>leden</c:v>
                </c:pt>
                <c:pt idx="1">
                  <c:v>únor</c:v>
                </c:pt>
                <c:pt idx="2">
                  <c:v>březen</c:v>
                </c:pt>
                <c:pt idx="3">
                  <c:v>duben</c:v>
                </c:pt>
                <c:pt idx="4">
                  <c:v>květen</c:v>
                </c:pt>
                <c:pt idx="5">
                  <c:v>červen</c:v>
                </c:pt>
                <c:pt idx="6">
                  <c:v>červenec</c:v>
                </c:pt>
                <c:pt idx="7">
                  <c:v>srpen</c:v>
                </c:pt>
                <c:pt idx="8">
                  <c:v>září</c:v>
                </c:pt>
              </c:strCache>
            </c:strRef>
          </c:cat>
          <c:val>
            <c:numRef>
              <c:f>List1!$B$2:$J$2</c:f>
              <c:numCache>
                <c:formatCode>General</c:formatCode>
                <c:ptCount val="9"/>
                <c:pt idx="0">
                  <c:v>19987</c:v>
                </c:pt>
                <c:pt idx="1">
                  <c:v>27318</c:v>
                </c:pt>
                <c:pt idx="2">
                  <c:v>40487</c:v>
                </c:pt>
                <c:pt idx="3">
                  <c:v>68586</c:v>
                </c:pt>
                <c:pt idx="4">
                  <c:v>74687</c:v>
                </c:pt>
                <c:pt idx="5">
                  <c:v>118902</c:v>
                </c:pt>
                <c:pt idx="6">
                  <c:v>144548</c:v>
                </c:pt>
                <c:pt idx="7">
                  <c:v>179950</c:v>
                </c:pt>
                <c:pt idx="8">
                  <c:v>210942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vydáno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1.3658537005063554E-2"/>
                  <c:y val="-2.52994612515540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0486622484705126E-2"/>
                  <c:y val="-2.52921674264401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293090909716641E-2"/>
                  <c:y val="-2.9515457936179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364670677616153E-3"/>
                  <c:y val="-3.1620721094073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List1!$B$1:$J$1</c:f>
              <c:strCache>
                <c:ptCount val="9"/>
                <c:pt idx="0">
                  <c:v>leden</c:v>
                </c:pt>
                <c:pt idx="1">
                  <c:v>únor</c:v>
                </c:pt>
                <c:pt idx="2">
                  <c:v>březen</c:v>
                </c:pt>
                <c:pt idx="3">
                  <c:v>duben</c:v>
                </c:pt>
                <c:pt idx="4">
                  <c:v>květen</c:v>
                </c:pt>
                <c:pt idx="5">
                  <c:v>červen</c:v>
                </c:pt>
                <c:pt idx="6">
                  <c:v>červenec</c:v>
                </c:pt>
                <c:pt idx="7">
                  <c:v>srpen</c:v>
                </c:pt>
                <c:pt idx="8">
                  <c:v>září</c:v>
                </c:pt>
              </c:strCache>
            </c:strRef>
          </c:cat>
          <c:val>
            <c:numRef>
              <c:f>List1!$B$3:$J$3</c:f>
              <c:numCache>
                <c:formatCode>General</c:formatCode>
                <c:ptCount val="9"/>
                <c:pt idx="0">
                  <c:v>2327</c:v>
                </c:pt>
                <c:pt idx="1">
                  <c:v>2888</c:v>
                </c:pt>
                <c:pt idx="2">
                  <c:v>5471</c:v>
                </c:pt>
                <c:pt idx="3">
                  <c:v>16646</c:v>
                </c:pt>
                <c:pt idx="4">
                  <c:v>19339</c:v>
                </c:pt>
                <c:pt idx="5">
                  <c:v>28114</c:v>
                </c:pt>
                <c:pt idx="6">
                  <c:v>59703</c:v>
                </c:pt>
                <c:pt idx="7">
                  <c:v>78271</c:v>
                </c:pt>
                <c:pt idx="8">
                  <c:v>99847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182400"/>
        <c:axId val="26183936"/>
      </c:lineChart>
      <c:catAx>
        <c:axId val="26182400"/>
        <c:scaling>
          <c:orientation val="minMax"/>
        </c:scaling>
        <c:delete val="0"/>
        <c:axPos val="b"/>
        <c:majorTickMark val="none"/>
        <c:minorTickMark val="none"/>
        <c:tickLblPos val="nextTo"/>
        <c:crossAx val="26183936"/>
        <c:crosses val="autoZero"/>
        <c:auto val="1"/>
        <c:lblAlgn val="ctr"/>
        <c:lblOffset val="100"/>
        <c:noMultiLvlLbl val="0"/>
      </c:catAx>
      <c:valAx>
        <c:axId val="261839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Předepsáno/vydáno</a:t>
                </a:r>
                <a:r>
                  <a:rPr lang="en-US"/>
                  <a:t> 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618240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zero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/>
              <a:t>Připojování</a:t>
            </a:r>
            <a:r>
              <a:rPr lang="cs-CZ" baseline="0"/>
              <a:t> lékařů a lékárníků</a:t>
            </a:r>
            <a:endParaRPr lang="cs-CZ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Lékaři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1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List1!$B$1:$J$1</c:f>
              <c:strCache>
                <c:ptCount val="9"/>
                <c:pt idx="0">
                  <c:v>leden</c:v>
                </c:pt>
                <c:pt idx="1">
                  <c:v>únor</c:v>
                </c:pt>
                <c:pt idx="2">
                  <c:v>březen</c:v>
                </c:pt>
                <c:pt idx="3">
                  <c:v>duben</c:v>
                </c:pt>
                <c:pt idx="4">
                  <c:v>květen</c:v>
                </c:pt>
                <c:pt idx="5">
                  <c:v>červen</c:v>
                </c:pt>
                <c:pt idx="6">
                  <c:v>červenec</c:v>
                </c:pt>
                <c:pt idx="7">
                  <c:v>srpen</c:v>
                </c:pt>
                <c:pt idx="8">
                  <c:v>září</c:v>
                </c:pt>
              </c:strCache>
            </c:strRef>
          </c:cat>
          <c:val>
            <c:numRef>
              <c:f>List1!$B$2:$J$2</c:f>
              <c:numCache>
                <c:formatCode>General</c:formatCode>
                <c:ptCount val="9"/>
                <c:pt idx="0">
                  <c:v>216</c:v>
                </c:pt>
                <c:pt idx="1">
                  <c:v>458</c:v>
                </c:pt>
                <c:pt idx="2">
                  <c:v>632</c:v>
                </c:pt>
                <c:pt idx="3">
                  <c:v>1213</c:v>
                </c:pt>
                <c:pt idx="4">
                  <c:v>1538</c:v>
                </c:pt>
                <c:pt idx="5">
                  <c:v>1596</c:v>
                </c:pt>
                <c:pt idx="6">
                  <c:v>1649</c:v>
                </c:pt>
                <c:pt idx="7">
                  <c:v>1659</c:v>
                </c:pt>
                <c:pt idx="8">
                  <c:v>1676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Lékárníci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1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List1!$B$1:$J$1</c:f>
              <c:strCache>
                <c:ptCount val="9"/>
                <c:pt idx="0">
                  <c:v>leden</c:v>
                </c:pt>
                <c:pt idx="1">
                  <c:v>únor</c:v>
                </c:pt>
                <c:pt idx="2">
                  <c:v>březen</c:v>
                </c:pt>
                <c:pt idx="3">
                  <c:v>duben</c:v>
                </c:pt>
                <c:pt idx="4">
                  <c:v>květen</c:v>
                </c:pt>
                <c:pt idx="5">
                  <c:v>červen</c:v>
                </c:pt>
                <c:pt idx="6">
                  <c:v>červenec</c:v>
                </c:pt>
                <c:pt idx="7">
                  <c:v>srpen</c:v>
                </c:pt>
                <c:pt idx="8">
                  <c:v>září</c:v>
                </c:pt>
              </c:strCache>
            </c:strRef>
          </c:cat>
          <c:val>
            <c:numRef>
              <c:f>List1!$B$3:$J$3</c:f>
              <c:numCache>
                <c:formatCode>General</c:formatCode>
                <c:ptCount val="9"/>
                <c:pt idx="0">
                  <c:v>327</c:v>
                </c:pt>
                <c:pt idx="1">
                  <c:v>551</c:v>
                </c:pt>
                <c:pt idx="2">
                  <c:v>683</c:v>
                </c:pt>
                <c:pt idx="3">
                  <c:v>818</c:v>
                </c:pt>
                <c:pt idx="4">
                  <c:v>912</c:v>
                </c:pt>
                <c:pt idx="5">
                  <c:v>1161</c:v>
                </c:pt>
                <c:pt idx="6">
                  <c:v>1279</c:v>
                </c:pt>
                <c:pt idx="7">
                  <c:v>1397</c:v>
                </c:pt>
                <c:pt idx="8">
                  <c:v>1588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437952"/>
        <c:axId val="29439488"/>
      </c:lineChart>
      <c:catAx>
        <c:axId val="29437952"/>
        <c:scaling>
          <c:orientation val="minMax"/>
        </c:scaling>
        <c:delete val="0"/>
        <c:axPos val="b"/>
        <c:majorTickMark val="out"/>
        <c:minorTickMark val="none"/>
        <c:tickLblPos val="nextTo"/>
        <c:crossAx val="29439488"/>
        <c:crosses val="autoZero"/>
        <c:auto val="1"/>
        <c:lblAlgn val="ctr"/>
        <c:lblOffset val="100"/>
        <c:noMultiLvlLbl val="0"/>
      </c:catAx>
      <c:valAx>
        <c:axId val="29439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437952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065" cy="498723"/>
          </a:xfrm>
          <a:prstGeom prst="rect">
            <a:avLst/>
          </a:prstGeom>
        </p:spPr>
        <p:txBody>
          <a:bodyPr vert="horz" lIns="88514" tIns="44257" rIns="88514" bIns="44257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092" y="0"/>
            <a:ext cx="2946065" cy="498723"/>
          </a:xfrm>
          <a:prstGeom prst="rect">
            <a:avLst/>
          </a:prstGeom>
        </p:spPr>
        <p:txBody>
          <a:bodyPr vert="horz" lIns="88514" tIns="44257" rIns="88514" bIns="44257" rtlCol="0"/>
          <a:lstStyle>
            <a:lvl1pPr algn="r">
              <a:defRPr sz="1200"/>
            </a:lvl1pPr>
          </a:lstStyle>
          <a:p>
            <a:fld id="{0C1CEAD4-DCAF-4AE2-9BD0-B9A7FD3B0EB1}" type="datetimeFigureOut">
              <a:rPr lang="cs-CZ" smtClean="0"/>
              <a:t>3.10.2012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81928"/>
            <a:ext cx="2946065" cy="498723"/>
          </a:xfrm>
          <a:prstGeom prst="rect">
            <a:avLst/>
          </a:prstGeom>
        </p:spPr>
        <p:txBody>
          <a:bodyPr vert="horz" lIns="88514" tIns="44257" rIns="88514" bIns="44257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092" y="9481928"/>
            <a:ext cx="2946065" cy="498723"/>
          </a:xfrm>
          <a:prstGeom prst="rect">
            <a:avLst/>
          </a:prstGeom>
        </p:spPr>
        <p:txBody>
          <a:bodyPr vert="horz" lIns="88514" tIns="44257" rIns="88514" bIns="44257" rtlCol="0" anchor="b"/>
          <a:lstStyle>
            <a:lvl1pPr algn="r">
              <a:defRPr sz="1200"/>
            </a:lvl1pPr>
          </a:lstStyle>
          <a:p>
            <a:fld id="{67E11F8C-64A9-43A8-9F8E-920131E224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094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065" cy="498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78" tIns="47939" rIns="95878" bIns="47939" numCol="1" anchor="t" anchorCtr="0" compatLnSpc="1">
            <a:prstTxWarp prst="textNoShape">
              <a:avLst/>
            </a:prstTxWarp>
          </a:bodyPr>
          <a:lstStyle>
            <a:lvl1pPr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092" y="0"/>
            <a:ext cx="2946065" cy="498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78" tIns="47939" rIns="95878" bIns="4793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7713"/>
            <a:ext cx="4991100" cy="3743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60" y="4740965"/>
            <a:ext cx="5439355" cy="4493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78" tIns="47939" rIns="95878" bIns="479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Klepnutím lze upravit styly předlohy textu.</a:t>
            </a:r>
          </a:p>
          <a:p>
            <a:pPr lvl="1"/>
            <a:r>
              <a:rPr lang="en-US" noProof="0" smtClean="0"/>
              <a:t>Druhá úroveň</a:t>
            </a:r>
          </a:p>
          <a:p>
            <a:pPr lvl="2"/>
            <a:r>
              <a:rPr lang="en-US" noProof="0" smtClean="0"/>
              <a:t>Třetí úroveň</a:t>
            </a:r>
          </a:p>
          <a:p>
            <a:pPr lvl="3"/>
            <a:r>
              <a:rPr lang="en-US" noProof="0" smtClean="0"/>
              <a:t>Čtvrtá úroveň</a:t>
            </a:r>
          </a:p>
          <a:p>
            <a:pPr lvl="4"/>
            <a:r>
              <a:rPr lang="en-US" noProof="0" smtClean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81928"/>
            <a:ext cx="2946065" cy="498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78" tIns="47939" rIns="95878" bIns="47939" numCol="1" anchor="b" anchorCtr="0" compatLnSpc="1">
            <a:prstTxWarp prst="textNoShape">
              <a:avLst/>
            </a:prstTxWarp>
          </a:bodyPr>
          <a:lstStyle>
            <a:lvl1pPr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092" y="9481928"/>
            <a:ext cx="2946065" cy="498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78" tIns="47939" rIns="95878" bIns="4793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fld id="{9B7B2E67-145F-4D13-8FB8-E89CC8C7F2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4873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0EDE6F-E2D7-4B87-A481-37F500BC187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66" y="4740965"/>
            <a:ext cx="4983544" cy="4493151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1DBC7-6054-4C45-8DD7-112E8ADEA58E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1DBC7-6054-4C45-8DD7-112E8ADEA58E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61150" y="765175"/>
            <a:ext cx="2087563" cy="52562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95288" y="765175"/>
            <a:ext cx="6113462" cy="52562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395288" y="765175"/>
            <a:ext cx="8353425" cy="52562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288" y="765175"/>
            <a:ext cx="8353425" cy="79216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03350" y="1844675"/>
            <a:ext cx="7200900" cy="20113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403350" y="4008438"/>
            <a:ext cx="7200900" cy="20129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03350" y="1844675"/>
            <a:ext cx="3524250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80000" y="1844675"/>
            <a:ext cx="3524250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765175"/>
            <a:ext cx="83534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3350" y="1844675"/>
            <a:ext cx="72009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  <a:endParaRPr lang="en-US" smtClean="0"/>
          </a:p>
          <a:p>
            <a:pPr lvl="1"/>
            <a:r>
              <a:rPr lang="cs-CZ" smtClean="0"/>
              <a:t>Druhá úroveň</a:t>
            </a:r>
            <a:endParaRPr lang="en-US" smtClean="0"/>
          </a:p>
          <a:p>
            <a:pPr lvl="2"/>
            <a:r>
              <a:rPr lang="cs-CZ" smtClean="0"/>
              <a:t>Třetí úroveň</a:t>
            </a:r>
            <a:endParaRPr lang="en-US" smtClean="0"/>
          </a:p>
          <a:p>
            <a:pPr lvl="3"/>
            <a:r>
              <a:rPr lang="cs-CZ" smtClean="0"/>
              <a:t>Čtvrtá úroveň</a:t>
            </a:r>
            <a:endParaRPr lang="en-US" smtClean="0"/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468313" y="692150"/>
            <a:ext cx="8675687" cy="0"/>
          </a:xfrm>
          <a:prstGeom prst="line">
            <a:avLst/>
          </a:prstGeom>
          <a:noFill/>
          <a:ln w="19050">
            <a:solidFill>
              <a:srgbClr val="F06423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pic>
        <p:nvPicPr>
          <p:cNvPr id="1029" name="Picture 5" descr="logo_sukl_mini_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95288" y="6272213"/>
            <a:ext cx="1081087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>
    <p:fade thruBlk="1"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D329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D329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D329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D329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D3291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2D3291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2D3291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2D3291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2D3291"/>
          </a:solidFill>
          <a:latin typeface="Century Gothic" pitchFamily="34" charset="0"/>
        </a:defRPr>
      </a:lvl9pPr>
    </p:titleStyle>
    <p:bodyStyle>
      <a:lvl1pPr marL="457200" indent="-457200" algn="l" rtl="0" eaLnBrk="0" fontAlgn="base" hangingPunct="0">
        <a:spcBef>
          <a:spcPct val="30000"/>
        </a:spcBef>
        <a:spcAft>
          <a:spcPct val="20000"/>
        </a:spcAft>
        <a:buSzPct val="140000"/>
        <a:buBlip>
          <a:blip r:embed="rId17"/>
        </a:buBlip>
        <a:defRPr sz="2400" b="1">
          <a:solidFill>
            <a:srgbClr val="191950"/>
          </a:solidFill>
          <a:latin typeface="+mn-lt"/>
          <a:ea typeface="+mn-ea"/>
          <a:cs typeface="+mn-cs"/>
        </a:defRPr>
      </a:lvl1pPr>
      <a:lvl2pPr marL="838200" indent="-38100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Blip>
          <a:blip r:embed="rId17"/>
        </a:buBlip>
        <a:defRPr sz="2000" b="1">
          <a:solidFill>
            <a:srgbClr val="191950"/>
          </a:solidFill>
          <a:latin typeface="+mn-lt"/>
        </a:defRPr>
      </a:lvl2pPr>
      <a:lvl3pPr marL="1257300" indent="-342900" algn="l" rtl="0" eaLnBrk="0" fontAlgn="base" hangingPunct="0">
        <a:spcBef>
          <a:spcPct val="15000"/>
        </a:spcBef>
        <a:spcAft>
          <a:spcPct val="10000"/>
        </a:spcAft>
        <a:buClr>
          <a:srgbClr val="F06423"/>
        </a:buClr>
        <a:buChar char="•"/>
        <a:defRPr>
          <a:solidFill>
            <a:srgbClr val="191950"/>
          </a:solidFill>
          <a:latin typeface="+mn-lt"/>
        </a:defRPr>
      </a:lvl3pPr>
      <a:lvl4pPr marL="1714500" indent="-342900" algn="l" rtl="0" eaLnBrk="0" fontAlgn="base" hangingPunct="0">
        <a:spcBef>
          <a:spcPct val="5000"/>
        </a:spcBef>
        <a:spcAft>
          <a:spcPct val="0"/>
        </a:spcAft>
        <a:buChar char="•"/>
        <a:defRPr b="1" i="1">
          <a:solidFill>
            <a:srgbClr val="191950"/>
          </a:solidFill>
          <a:latin typeface="+mn-lt"/>
        </a:defRPr>
      </a:lvl4pPr>
      <a:lvl5pPr marL="2133600" indent="-304800" algn="l" rtl="0" eaLnBrk="0" fontAlgn="base" hangingPunct="0">
        <a:spcBef>
          <a:spcPct val="5000"/>
        </a:spcBef>
        <a:spcAft>
          <a:spcPct val="0"/>
        </a:spcAft>
        <a:defRPr sz="1600" b="1" i="1">
          <a:solidFill>
            <a:srgbClr val="191950"/>
          </a:solidFill>
          <a:latin typeface="+mn-lt"/>
        </a:defRPr>
      </a:lvl5pPr>
      <a:lvl6pPr marL="2590800" indent="-304800" algn="l" rtl="0" fontAlgn="base">
        <a:spcBef>
          <a:spcPct val="5000"/>
        </a:spcBef>
        <a:spcAft>
          <a:spcPct val="0"/>
        </a:spcAft>
        <a:defRPr sz="1600" b="1" i="1">
          <a:solidFill>
            <a:srgbClr val="191950"/>
          </a:solidFill>
          <a:latin typeface="+mn-lt"/>
        </a:defRPr>
      </a:lvl6pPr>
      <a:lvl7pPr marL="3048000" indent="-304800" algn="l" rtl="0" fontAlgn="base">
        <a:spcBef>
          <a:spcPct val="5000"/>
        </a:spcBef>
        <a:spcAft>
          <a:spcPct val="0"/>
        </a:spcAft>
        <a:defRPr sz="1600" b="1" i="1">
          <a:solidFill>
            <a:srgbClr val="191950"/>
          </a:solidFill>
          <a:latin typeface="+mn-lt"/>
        </a:defRPr>
      </a:lvl7pPr>
      <a:lvl8pPr marL="3505200" indent="-304800" algn="l" rtl="0" fontAlgn="base">
        <a:spcBef>
          <a:spcPct val="5000"/>
        </a:spcBef>
        <a:spcAft>
          <a:spcPct val="0"/>
        </a:spcAft>
        <a:defRPr sz="1600" b="1" i="1">
          <a:solidFill>
            <a:srgbClr val="191950"/>
          </a:solidFill>
          <a:latin typeface="+mn-lt"/>
        </a:defRPr>
      </a:lvl8pPr>
      <a:lvl9pPr marL="3962400" indent="-304800" algn="l" rtl="0" fontAlgn="base">
        <a:spcBef>
          <a:spcPct val="5000"/>
        </a:spcBef>
        <a:spcAft>
          <a:spcPct val="0"/>
        </a:spcAft>
        <a:defRPr sz="1600" b="1" i="1">
          <a:solidFill>
            <a:srgbClr val="191950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3988" cy="2514600"/>
          </a:xfrm>
        </p:spPr>
        <p:txBody>
          <a:bodyPr/>
          <a:lstStyle/>
          <a:p>
            <a:pPr algn="ctr" eaLnBrk="1" hangingPunct="1"/>
            <a:r>
              <a:rPr lang="cs-CZ" sz="7200" dirty="0" smtClean="0">
                <a:latin typeface="Calibri" pitchFamily="34" charset="0"/>
                <a:cs typeface="Calibri" pitchFamily="34" charset="0"/>
              </a:rPr>
              <a:t>eRecept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860800"/>
            <a:ext cx="8659813" cy="2235200"/>
          </a:xfrm>
        </p:spPr>
        <p:txBody>
          <a:bodyPr/>
          <a:lstStyle/>
          <a:p>
            <a:pPr eaLnBrk="1" hangingPunct="1"/>
            <a:endParaRPr lang="cs-CZ" dirty="0" smtClean="0">
              <a:solidFill>
                <a:srgbClr val="FF6600"/>
              </a:solidFill>
            </a:endParaRPr>
          </a:p>
          <a:p>
            <a:pPr algn="r" eaLnBrk="1" hangingPunct="1"/>
            <a:r>
              <a:rPr lang="cs-CZ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Pavel Březovský</a:t>
            </a:r>
          </a:p>
          <a:p>
            <a:pPr algn="r" eaLnBrk="1" hangingPunct="1"/>
            <a:r>
              <a:rPr lang="cs-CZ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ředitel</a:t>
            </a:r>
          </a:p>
          <a:p>
            <a:pPr algn="r" eaLnBrk="1" hangingPunct="1"/>
            <a:r>
              <a:rPr lang="cs-CZ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Státní ústav pro kontrolu léčiv</a:t>
            </a:r>
          </a:p>
        </p:txBody>
      </p:sp>
    </p:spTree>
    <p:extLst>
      <p:ext uri="{BB962C8B-B14F-4D97-AF65-F5344CB8AC3E}">
        <p14:creationId xmlns:p14="http://schemas.microsoft.com/office/powerpoint/2010/main" val="42378697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4"/>
          <p:cNvSpPr>
            <a:spLocks noGrp="1"/>
          </p:cNvSpPr>
          <p:nvPr>
            <p:ph type="title"/>
          </p:nvPr>
        </p:nvSpPr>
        <p:spPr>
          <a:xfrm>
            <a:off x="4284663" y="5589588"/>
            <a:ext cx="4549775" cy="566737"/>
          </a:xfrm>
        </p:spPr>
        <p:txBody>
          <a:bodyPr/>
          <a:lstStyle/>
          <a:p>
            <a:pPr algn="r" eaLnBrk="1" hangingPunct="1"/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Státní ústav pro kontrolu léčiv</a:t>
            </a:r>
          </a:p>
        </p:txBody>
      </p:sp>
      <p:pic>
        <p:nvPicPr>
          <p:cNvPr id="21507" name="Picture 3" descr="\\Share\tio\Kancelář\Fotky\budova nová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3970" r="3970"/>
          <a:stretch>
            <a:fillRect/>
          </a:stretch>
        </p:blipFill>
        <p:spPr>
          <a:xfrm>
            <a:off x="1403350" y="765175"/>
            <a:ext cx="6361113" cy="4770438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latin typeface="Calibri" pitchFamily="34" charset="0"/>
                <a:cs typeface="Calibri" pitchFamily="34" charset="0"/>
              </a:rPr>
              <a:t>eRecept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12776"/>
            <a:ext cx="6552728" cy="4841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217607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latin typeface="Calibri" pitchFamily="34" charset="0"/>
                <a:cs typeface="Calibri" pitchFamily="34" charset="0"/>
              </a:rPr>
              <a:t>Proč eRecept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200" dirty="0" smtClean="0">
                <a:latin typeface="Calibri" pitchFamily="34" charset="0"/>
                <a:cs typeface="Calibri" pitchFamily="34" charset="0"/>
              </a:rPr>
              <a:t>eRecept je plně funkčním řešením elektronické preskripce jednou z podmínek elektronického zdravotnictví</a:t>
            </a:r>
          </a:p>
          <a:p>
            <a:pPr eaLnBrk="1" hangingPunct="1"/>
            <a:r>
              <a:rPr lang="cs-CZ" sz="2200" dirty="0">
                <a:latin typeface="Calibri" pitchFamily="34" charset="0"/>
                <a:cs typeface="Calibri" pitchFamily="34" charset="0"/>
              </a:rPr>
              <a:t>eRecept má všechny možnosti listinného receptu – IPLP, částečný výdej, výpis atd.</a:t>
            </a:r>
            <a:endParaRPr lang="cs-CZ" sz="2000" dirty="0"/>
          </a:p>
          <a:p>
            <a:pPr eaLnBrk="1" hangingPunct="1"/>
            <a:r>
              <a:rPr lang="cs-CZ" sz="2200" dirty="0">
                <a:latin typeface="Calibri" pitchFamily="34" charset="0"/>
                <a:cs typeface="Calibri" pitchFamily="34" charset="0"/>
              </a:rPr>
              <a:t>eRecept přináší řadu výhod, má potenciál přinést systému značné úspory</a:t>
            </a:r>
          </a:p>
          <a:p>
            <a:pPr eaLnBrk="1" hangingPunct="1"/>
            <a:r>
              <a:rPr lang="cs-CZ" sz="2200" dirty="0" smtClean="0">
                <a:latin typeface="Calibri" pitchFamily="34" charset="0"/>
                <a:cs typeface="Calibri" pitchFamily="34" charset="0"/>
              </a:rPr>
              <a:t>eRecept stojí na zákonem ustanoveném centrálním úložišti elektronických receptů </a:t>
            </a:r>
          </a:p>
          <a:p>
            <a:pPr eaLnBrk="1" hangingPunct="1"/>
            <a:r>
              <a:rPr lang="cs-CZ" sz="2200" dirty="0" smtClean="0">
                <a:latin typeface="Calibri" pitchFamily="34" charset="0"/>
                <a:cs typeface="Calibri" pitchFamily="34" charset="0"/>
              </a:rPr>
              <a:t>Přes pomalý rozjezd systém v praxi ukazuje přínosy a benefity pro všechny účastníky systému</a:t>
            </a:r>
          </a:p>
          <a:p>
            <a:pPr marL="0" indent="0" eaLnBrk="1" hangingPunct="1">
              <a:buNone/>
            </a:pPr>
            <a:endParaRPr lang="cs-CZ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latin typeface="Calibri" pitchFamily="34" charset="0"/>
                <a:cs typeface="Calibri" pitchFamily="34" charset="0"/>
              </a:rPr>
              <a:t>Proč eRecept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200" dirty="0" smtClean="0">
                <a:latin typeface="Calibri" pitchFamily="34" charset="0"/>
                <a:cs typeface="Calibri" pitchFamily="34" charset="0"/>
              </a:rPr>
              <a:t>Otevřený systém, přístupný všem účastníkům</a:t>
            </a:r>
          </a:p>
          <a:p>
            <a:pPr eaLnBrk="1" hangingPunct="1"/>
            <a:r>
              <a:rPr lang="cs-CZ" sz="2200" dirty="0" smtClean="0">
                <a:latin typeface="Calibri" pitchFamily="34" charset="0"/>
                <a:cs typeface="Calibri" pitchFamily="34" charset="0"/>
              </a:rPr>
              <a:t>Systém nezaznamenal žádný výpadek, všechny funkce jsou nepřetržitě monitorovány</a:t>
            </a:r>
          </a:p>
          <a:p>
            <a:pPr eaLnBrk="1" hangingPunct="1"/>
            <a:r>
              <a:rPr lang="cs-CZ" sz="2200" dirty="0" smtClean="0">
                <a:latin typeface="Calibri" pitchFamily="34" charset="0"/>
                <a:cs typeface="Calibri" pitchFamily="34" charset="0"/>
              </a:rPr>
              <a:t>Proběhly zátěžové i bezpečnostní testy</a:t>
            </a:r>
          </a:p>
          <a:p>
            <a:pPr eaLnBrk="1" hangingPunct="1"/>
            <a:r>
              <a:rPr lang="cs-CZ" sz="2200" dirty="0" smtClean="0">
                <a:latin typeface="Calibri" pitchFamily="34" charset="0"/>
                <a:cs typeface="Calibri" pitchFamily="34" charset="0"/>
              </a:rPr>
              <a:t>Systém byl připraven ve spolupráci s ÚOOÚ</a:t>
            </a:r>
          </a:p>
          <a:p>
            <a:pPr eaLnBrk="1" hangingPunct="1"/>
            <a:r>
              <a:rPr lang="cs-CZ" sz="2200" dirty="0" smtClean="0">
                <a:latin typeface="Calibri" pitchFamily="34" charset="0"/>
                <a:cs typeface="Calibri" pitchFamily="34" charset="0"/>
              </a:rPr>
              <a:t>Klientský přístup SÚKL, plná asistence při zapojení do systému, call centrum 800 900 555, e-</a:t>
            </a:r>
            <a:r>
              <a:rPr lang="cs-CZ" sz="2200" dirty="0" err="1" smtClean="0">
                <a:latin typeface="Calibri" pitchFamily="34" charset="0"/>
                <a:cs typeface="Calibri" pitchFamily="34" charset="0"/>
              </a:rPr>
              <a:t>learning</a:t>
            </a:r>
            <a:r>
              <a:rPr lang="cs-CZ" sz="2200" dirty="0" smtClean="0">
                <a:latin typeface="Calibri" pitchFamily="34" charset="0"/>
                <a:cs typeface="Calibri" pitchFamily="34" charset="0"/>
              </a:rPr>
              <a:t>, web</a:t>
            </a:r>
          </a:p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6530804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latin typeface="Calibri" pitchFamily="34" charset="0"/>
                <a:cs typeface="Calibri" pitchFamily="34" charset="0"/>
              </a:rPr>
              <a:t>Proč eRecept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200" dirty="0" smtClean="0">
                <a:latin typeface="Calibri" pitchFamily="34" charset="0"/>
                <a:cs typeface="Calibri" pitchFamily="34" charset="0"/>
              </a:rPr>
              <a:t>eRecept není možné vyplnit nesprávně nebo neúplně</a:t>
            </a:r>
          </a:p>
          <a:p>
            <a:pPr eaLnBrk="1" hangingPunct="1"/>
            <a:r>
              <a:rPr lang="cs-CZ" sz="2200" dirty="0" smtClean="0">
                <a:latin typeface="Calibri" pitchFamily="34" charset="0"/>
                <a:cs typeface="Calibri" pitchFamily="34" charset="0"/>
              </a:rPr>
              <a:t>eRecept zvyšuje bezpečnost pacienta</a:t>
            </a:r>
          </a:p>
          <a:p>
            <a:pPr eaLnBrk="1" hangingPunct="1"/>
            <a:r>
              <a:rPr lang="cs-CZ" sz="2200" dirty="0" smtClean="0">
                <a:latin typeface="Calibri" pitchFamily="34" charset="0"/>
                <a:cs typeface="Calibri" pitchFamily="34" charset="0"/>
              </a:rPr>
              <a:t>eRecept usnadňuje práci lékaři i lékárníkovi</a:t>
            </a:r>
          </a:p>
          <a:p>
            <a:pPr eaLnBrk="1" hangingPunct="1"/>
            <a:r>
              <a:rPr lang="cs-CZ" sz="2200" dirty="0" smtClean="0">
                <a:latin typeface="Calibri" pitchFamily="34" charset="0"/>
                <a:cs typeface="Calibri" pitchFamily="34" charset="0"/>
              </a:rPr>
              <a:t>Je předpokladem pro úspěšnou elektronizaci zdravotnictví, a tím zvýšení efektivity celého systému</a:t>
            </a:r>
          </a:p>
          <a:p>
            <a:pPr eaLnBrk="1" hangingPunct="1"/>
            <a:r>
              <a:rPr lang="cs-CZ" sz="2200" dirty="0" smtClean="0">
                <a:latin typeface="Calibri" pitchFamily="34" charset="0"/>
                <a:cs typeface="Calibri" pitchFamily="34" charset="0"/>
              </a:rPr>
              <a:t>Funkčnost ověřena v praxi v malých i velkých zdravotnických zařízeních. Privátních i </a:t>
            </a:r>
            <a:r>
              <a:rPr lang="cs-CZ" sz="2200" smtClean="0">
                <a:latin typeface="Calibri" pitchFamily="34" charset="0"/>
                <a:cs typeface="Calibri" pitchFamily="34" charset="0"/>
              </a:rPr>
              <a:t>ústavních lékárnách.</a:t>
            </a:r>
            <a:endParaRPr lang="cs-CZ" sz="22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Budoucnost eReceptu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Dle výstupů: </a:t>
            </a:r>
          </a:p>
          <a:p>
            <a:pPr lvl="1"/>
            <a:r>
              <a:rPr lang="cs-CZ" dirty="0" smtClean="0">
                <a:latin typeface="Calibri" pitchFamily="34" charset="0"/>
                <a:cs typeface="Calibri" pitchFamily="34" charset="0"/>
              </a:rPr>
              <a:t>meziresortní komise pro elektronickou preskripci</a:t>
            </a:r>
          </a:p>
          <a:p>
            <a:pPr lvl="1"/>
            <a:r>
              <a:rPr lang="cs-CZ" dirty="0" smtClean="0">
                <a:latin typeface="Calibri" pitchFamily="34" charset="0"/>
                <a:cs typeface="Calibri" pitchFamily="34" charset="0"/>
              </a:rPr>
              <a:t>veřejné soutěže </a:t>
            </a:r>
            <a:r>
              <a:rPr lang="cs-CZ" dirty="0">
                <a:latin typeface="Calibri" pitchFamily="34" charset="0"/>
                <a:cs typeface="Calibri" pitchFamily="34" charset="0"/>
              </a:rPr>
              <a:t>na přípravu návrhu elektronizace zdravotnictví v České republice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Systém je připraven na jakékoli legislativní změny jako např.</a:t>
            </a:r>
          </a:p>
          <a:p>
            <a:pPr lvl="1"/>
            <a:r>
              <a:rPr lang="cs-CZ" dirty="0" smtClean="0">
                <a:latin typeface="Calibri" pitchFamily="34" charset="0"/>
                <a:cs typeface="Calibri" pitchFamily="34" charset="0"/>
              </a:rPr>
              <a:t>Generická preskripce</a:t>
            </a:r>
          </a:p>
          <a:p>
            <a:pPr lvl="1"/>
            <a:r>
              <a:rPr lang="cs-CZ" dirty="0" smtClean="0">
                <a:latin typeface="Calibri" pitchFamily="34" charset="0"/>
                <a:cs typeface="Calibri" pitchFamily="34" charset="0"/>
              </a:rPr>
              <a:t>Povinná elektronická preskripce</a:t>
            </a:r>
          </a:p>
          <a:p>
            <a:pPr lvl="1"/>
            <a:r>
              <a:rPr lang="cs-CZ" dirty="0" smtClean="0">
                <a:latin typeface="Calibri" pitchFamily="34" charset="0"/>
                <a:cs typeface="Calibri" pitchFamily="34" charset="0"/>
              </a:rPr>
              <a:t>SMS recept</a:t>
            </a:r>
          </a:p>
          <a:p>
            <a:pPr lvl="1"/>
            <a:r>
              <a:rPr lang="cs-CZ" dirty="0" smtClean="0">
                <a:latin typeface="Calibri" pitchFamily="34" charset="0"/>
                <a:cs typeface="Calibri" pitchFamily="34" charset="0"/>
              </a:rPr>
              <a:t>Atd.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971612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Statistika eReceptu (k 30. 9. 2012)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sz="2200" dirty="0" smtClean="0">
                <a:latin typeface="Calibri" pitchFamily="34" charset="0"/>
                <a:cs typeface="Calibri" pitchFamily="34" charset="0"/>
              </a:rPr>
              <a:t>Celkem vystaveno 210.942 eReceptů</a:t>
            </a:r>
          </a:p>
          <a:p>
            <a:pPr>
              <a:lnSpc>
                <a:spcPct val="90000"/>
              </a:lnSpc>
              <a:defRPr/>
            </a:pPr>
            <a:r>
              <a:rPr lang="cs-CZ" sz="2200" dirty="0" smtClean="0">
                <a:latin typeface="Calibri" pitchFamily="34" charset="0"/>
                <a:cs typeface="Calibri" pitchFamily="34" charset="0"/>
              </a:rPr>
              <a:t>Úhrada 40.232.675,49 Kč.</a:t>
            </a:r>
          </a:p>
          <a:p>
            <a:r>
              <a:rPr lang="cs-CZ" sz="2200" dirty="0">
                <a:latin typeface="Calibri" pitchFamily="34" charset="0"/>
                <a:cs typeface="Calibri" pitchFamily="34" charset="0"/>
              </a:rPr>
              <a:t>Možnost předepisovat má </a:t>
            </a:r>
            <a:r>
              <a:rPr lang="cs-CZ" sz="2200" dirty="0" smtClean="0">
                <a:latin typeface="Calibri" pitchFamily="34" charset="0"/>
                <a:cs typeface="Calibri" pitchFamily="34" charset="0"/>
              </a:rPr>
              <a:t>1.676 </a:t>
            </a:r>
            <a:r>
              <a:rPr lang="cs-CZ" sz="2200" dirty="0">
                <a:latin typeface="Calibri" pitchFamily="34" charset="0"/>
                <a:cs typeface="Calibri" pitchFamily="34" charset="0"/>
              </a:rPr>
              <a:t>lékařů </a:t>
            </a:r>
            <a:r>
              <a:rPr lang="cs-CZ" sz="2200" dirty="0" smtClean="0">
                <a:latin typeface="Calibri" pitchFamily="34" charset="0"/>
                <a:cs typeface="Calibri" pitchFamily="34" charset="0"/>
              </a:rPr>
              <a:t>ve více než 199 </a:t>
            </a:r>
            <a:r>
              <a:rPr lang="cs-CZ" sz="2200" dirty="0">
                <a:latin typeface="Calibri" pitchFamily="34" charset="0"/>
                <a:cs typeface="Calibri" pitchFamily="34" charset="0"/>
              </a:rPr>
              <a:t>zdravotnických </a:t>
            </a:r>
            <a:r>
              <a:rPr lang="cs-CZ" sz="2200" dirty="0" smtClean="0">
                <a:latin typeface="Calibri" pitchFamily="34" charset="0"/>
                <a:cs typeface="Calibri" pitchFamily="34" charset="0"/>
              </a:rPr>
              <a:t>zařízeních</a:t>
            </a:r>
          </a:p>
          <a:p>
            <a:r>
              <a:rPr lang="cs-CZ" sz="2200" dirty="0" smtClean="0">
                <a:latin typeface="Calibri" pitchFamily="34" charset="0"/>
                <a:cs typeface="Calibri" pitchFamily="34" charset="0"/>
              </a:rPr>
              <a:t>Možnost vydávat má 1.588 </a:t>
            </a:r>
            <a:r>
              <a:rPr lang="cs-CZ" sz="2200" dirty="0">
                <a:latin typeface="Calibri" pitchFamily="34" charset="0"/>
                <a:cs typeface="Calibri" pitchFamily="34" charset="0"/>
              </a:rPr>
              <a:t>lékárníků </a:t>
            </a:r>
            <a:r>
              <a:rPr lang="cs-CZ" sz="2200" dirty="0" smtClean="0">
                <a:latin typeface="Calibri" pitchFamily="34" charset="0"/>
                <a:cs typeface="Calibri" pitchFamily="34" charset="0"/>
              </a:rPr>
              <a:t>v 652 lékárnách</a:t>
            </a:r>
          </a:p>
          <a:p>
            <a:r>
              <a:rPr lang="cs-CZ" sz="2200" dirty="0" smtClean="0">
                <a:latin typeface="Calibri" pitchFamily="34" charset="0"/>
                <a:cs typeface="Calibri" pitchFamily="34" charset="0"/>
              </a:rPr>
              <a:t>Zapojených trvale přibývá</a:t>
            </a:r>
          </a:p>
          <a:p>
            <a:pPr marL="0" indent="0">
              <a:buNone/>
            </a:pPr>
            <a:r>
              <a:rPr lang="cs-CZ" sz="22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0" indent="0">
              <a:buNone/>
            </a:pPr>
            <a:endParaRPr lang="cs-CZ" sz="22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6504068"/>
              </p:ext>
            </p:extLst>
          </p:nvPr>
        </p:nvGraphicFramePr>
        <p:xfrm>
          <a:off x="323528" y="764704"/>
          <a:ext cx="864096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497880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7257788"/>
              </p:ext>
            </p:extLst>
          </p:nvPr>
        </p:nvGraphicFramePr>
        <p:xfrm>
          <a:off x="1043608" y="1412776"/>
          <a:ext cx="7200900" cy="4176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6152247"/>
      </p:ext>
    </p:extLst>
  </p:cSld>
  <p:clrMapOvr>
    <a:masterClrMapping/>
  </p:clrMapOvr>
  <p:transition>
    <p:fade thruBlk="1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4&quot;&gt;&lt;property id=&quot;20148&quot; value=&quot;5&quot;/&gt;&lt;property id=&quot;20300&quot; value=&quot;Slide 3 - &amp;quot;Proč eRecept&amp;quot;&quot;/&gt;&lt;property id=&quot;20307&quot; value=&quot;268&quot;/&gt;&lt;/object&gt;&lt;object type=&quot;3&quot; unique_id=&quot;10005&quot;&gt;&lt;property id=&quot;20148&quot; value=&quot;5&quot;/&gt;&lt;property id=&quot;20300&quot; value=&quot;Slide 5 - &amp;quot;Proč eRecept&amp;quot;&quot;/&gt;&lt;property id=&quot;20307&quot; value=&quot;282&quot;/&gt;&lt;/object&gt;&lt;object type=&quot;3&quot; unique_id=&quot;10019&quot;&gt;&lt;property id=&quot;20148&quot; value=&quot;5&quot;/&gt;&lt;property id=&quot;20300&quot; value=&quot;Slide 7 - &amp;quot;Statistika eReceptu (k 30. 9. 2012)&amp;quot;&quot;/&gt;&lt;property id=&quot;20307&quot; value=&quot;285&quot;/&gt;&lt;/object&gt;&lt;object type=&quot;3&quot; unique_id=&quot;10023&quot;&gt;&lt;property id=&quot;20148&quot; value=&quot;5&quot;/&gt;&lt;property id=&quot;20300&quot; value=&quot;Slide 9 - &amp;quot;Státní ústav pro kontrolu léčiv&amp;quot;&quot;/&gt;&lt;property id=&quot;20307&quot; value=&quot;267&quot;/&gt;&lt;/object&gt;&lt;object type=&quot;3&quot; unique_id=&quot;10070&quot;&gt;&lt;property id=&quot;20148&quot; value=&quot;5&quot;/&gt;&lt;property id=&quot;20300&quot; value=&quot;Slide 1 - &amp;quot;eRecept&amp;quot;&quot;/&gt;&lt;property id=&quot;20307&quot; value=&quot;289&quot;/&gt;&lt;/object&gt;&lt;object type=&quot;3&quot; unique_id=&quot;10095&quot;&gt;&lt;property id=&quot;20148&quot; value=&quot;5&quot;/&gt;&lt;property id=&quot;20300&quot; value=&quot;Slide 2 - &amp;quot;eRecept&amp;quot;&quot;/&gt;&lt;property id=&quot;20307&quot; value=&quot;300&quot;/&gt;&lt;/object&gt;&lt;object type=&quot;3&quot; unique_id=&quot;10096&quot;&gt;&lt;property id=&quot;20148&quot; value=&quot;5&quot;/&gt;&lt;property id=&quot;20300&quot; value=&quot;Slide 4 - &amp;quot;Proč eRecept&amp;quot;&quot;/&gt;&lt;property id=&quot;20307&quot; value=&quot;301&quot;/&gt;&lt;/object&gt;&lt;object type=&quot;3&quot; unique_id=&quot;10097&quot;&gt;&lt;property id=&quot;20148&quot; value=&quot;5&quot;/&gt;&lt;property id=&quot;20300&quot; value=&quot;Slide 8&quot;/&gt;&lt;property id=&quot;20307&quot; value=&quot;302&quot;/&gt;&lt;/object&gt;&lt;object type=&quot;3&quot; unique_id=&quot;10200&quot;&gt;&lt;property id=&quot;20148&quot; value=&quot;5&quot;/&gt;&lt;property id=&quot;20300&quot; value=&quot;Slide 6 - &amp;quot;Budoucnost eReceptu&amp;quot;&quot;/&gt;&lt;property id=&quot;20307&quot; value=&quot;303&quot;/&gt;&lt;/object&gt;&lt;/object&gt;&lt;object type=&quot;8&quot; unique_id=&quot;1004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1_šablona-powerpoint-bila">
  <a:themeElements>
    <a:clrScheme name="1_šablona-powerpoint-bil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šablona-powerpoint-bila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šablona-powerpoint-bil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šablona-powerpoint-bil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šablona-powerpoint-bil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šablona-powerpoint-bil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šablona-powerpoint-bil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šablona-powerpoint-bil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šablona-powerpoint-bil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2007</TotalTime>
  <Words>278</Words>
  <Application>Microsoft Office PowerPoint</Application>
  <PresentationFormat>Předvádění na obrazovce (4:3)</PresentationFormat>
  <Paragraphs>55</Paragraphs>
  <Slides>10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1_šablona-powerpoint-bila</vt:lpstr>
      <vt:lpstr>eRecept</vt:lpstr>
      <vt:lpstr>eRecept</vt:lpstr>
      <vt:lpstr>Proč eRecept</vt:lpstr>
      <vt:lpstr>Proč eRecept</vt:lpstr>
      <vt:lpstr>Proč eRecept</vt:lpstr>
      <vt:lpstr>Budoucnost eReceptu</vt:lpstr>
      <vt:lpstr>Statistika eReceptu (k 30. 9. 2012)</vt:lpstr>
      <vt:lpstr>Prezentace aplikace PowerPoint</vt:lpstr>
      <vt:lpstr>Prezentace aplikace PowerPoint</vt:lpstr>
      <vt:lpstr>Státní ústav pro kontrolu léčiv</vt:lpstr>
    </vt:vector>
  </TitlesOfParts>
  <Company>SUKL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Tisková konference   Ministerstva zdravotnictví ČR a Státního ústavu pro kontrolu léčiv</dc:title>
  <dc:creator>Benes Martin</dc:creator>
  <cp:lastModifiedBy>Březovský Pavel</cp:lastModifiedBy>
  <cp:revision>167</cp:revision>
  <cp:lastPrinted>2012-05-15T11:21:32Z</cp:lastPrinted>
  <dcterms:created xsi:type="dcterms:W3CDTF">2008-06-30T13:59:42Z</dcterms:created>
  <dcterms:modified xsi:type="dcterms:W3CDTF">2012-10-03T06:51:11Z</dcterms:modified>
</cp:coreProperties>
</file>